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2A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1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3EE06-82F6-8E6B-A527-AD87AEA4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A5981-52FD-162C-E49C-739D1F655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9A1C5-2F5B-8782-1EFA-D30B3290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05270-033C-4591-B9D6-F0194CABF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B7C0-2D21-30E5-84CA-8E2C0D2A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9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1A5D4-41E2-5C2C-BD0D-D0B2D7A55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C89FE-8087-F772-B5B2-9E5D4E9AE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37C1E-3052-922D-D38A-97B7440AC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B1C9F-67FB-451B-DD66-CBC0545C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229CA-2C17-F74E-D15B-DD3783F2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2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09DA3E-3D0E-25BF-FCE7-B0988ABDA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B2359-5D10-6C9D-CB1C-5FC92CEFB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EC3E1-FED3-38EC-9005-F92F4CBD6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19604-4705-F791-0135-B21A6DF8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6B155-BBF1-3B8A-0153-F1B8E5EB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2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59DD-DB20-236A-44FC-BA0C4850B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D4092-D379-E6F8-D685-B2CA4D8EA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5F515-5D9E-C65E-5B17-9322127D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9F3D1-064D-1F89-02A2-0536F984A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1D3C5-25A9-BBB1-AE0A-8E5810CF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5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7375-FDD7-B373-9C79-CBF94907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6CFCE-A7E7-61F6-676F-A57479B44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DC665-6A29-F5C5-0611-A481BD1B6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9E89C-F9A7-7096-5B2F-FBFA92438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17E01-57D3-A32E-1ADF-DA7869EEB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9BA32-3544-3830-A75C-BBB994DD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0F6F4-08A9-D27D-7629-E6CF007002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2633C-3FCE-F937-47C4-5B09B76FD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1AFB1-F60D-0052-A57F-592186A92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0FA74-82F3-87E4-699F-1D0B9C7D1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1520B-1EA1-A365-E02B-223756F3C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70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92011-DB4B-2757-CA1B-827E73EF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1516E-FD73-40E2-B05C-86A825CBE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01093-AA62-39F8-1313-AD7E5A2DC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026845-91B9-F637-45E2-4676C8C81F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39EAE-59AC-48B0-8FDE-148BF3952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C20496-AFA8-C040-31FD-F2AC7C2A9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9E382D-0167-0B31-9A3B-786B7170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A84EBA-56DD-5F85-5066-6080D92A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7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81402-FFCC-FB63-C8C9-FD173A9B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6C5E5-3F12-F9C1-7DA5-D4A57230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AC161C-099F-1761-9C9B-2B5EEEA88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4A818-1F76-50D1-F3E1-84E90A37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762F1A-537D-5194-619E-DE12B6CC4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EA9246-2D4B-C655-7B39-1D7E7B70E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FD583-7432-5D01-6B2F-13BB3873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1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AD129-E98F-74D8-410D-1BEC210B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1A466-CD0A-D84C-30A3-7EFE432A2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11AE51-D464-2358-BB56-59A2E4312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FDA37-C5B0-C312-18E8-2F7AF369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84B712-E913-85B9-98A3-5A99EA8D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22DE0B-08B9-3302-90C5-42C793B76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1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28881-3BF8-51CE-D4E2-10AA009F4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BC2957-96B9-AD1A-3EA5-5AB005EA75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9E9E8-3E3D-2059-86BD-BB4661101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53A99-59FE-C1E3-B23D-1E5210D2E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83AB5-B478-D4CE-6623-ADA2BCCE5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ACBAF-065E-7C26-EAEC-90F837BC0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9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55ECA-D9C8-5902-4F93-D0E68D160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48D35-3403-3C92-9595-A0B9D487C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61582-9551-2B56-F2BA-B832F5B76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8EB6E3-80E0-4649-AE1F-B0BDA65F6ED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D371B-2D79-637F-3110-6436AF5A3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9AFDF-6B91-F96B-3E5F-16A935D33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935086-A4C0-436C-B33E-B8748E73D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7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>
            <a:extLst>
              <a:ext uri="{FF2B5EF4-FFF2-40B4-BE49-F238E27FC236}">
                <a16:creationId xmlns:a16="http://schemas.microsoft.com/office/drawing/2014/main" id="{82ACDD00-4A9D-98F7-5054-E7208F0B6A75}"/>
              </a:ext>
            </a:extLst>
          </p:cNvPr>
          <p:cNvSpPr txBox="1"/>
          <p:nvPr/>
        </p:nvSpPr>
        <p:spPr>
          <a:xfrm>
            <a:off x="630493" y="2027655"/>
            <a:ext cx="7883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Clr>
                <a:srgbClr val="000000"/>
              </a:buClr>
              <a:buFont typeface="Arial"/>
              <a:buNone/>
            </a:pPr>
            <a:r>
              <a:rPr lang="fa-IR" sz="2800" dirty="0">
                <a:solidFill>
                  <a:prstClr val="black"/>
                </a:solidFill>
                <a:latin typeface="Arial"/>
                <a:cs typeface="B Titr" panose="00000700000000000000" pitchFamily="2" charset="-78"/>
                <a:sym typeface="Arial"/>
              </a:rPr>
              <a:t>عنوان مقاله به فارسی (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B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Titr</a:t>
            </a:r>
            <a:r>
              <a:rPr lang="fa-IR" sz="2800" dirty="0">
                <a:solidFill>
                  <a:prstClr val="black"/>
                </a:solidFill>
                <a:latin typeface="Arial"/>
                <a:cs typeface="B Titr" panose="00000700000000000000" pitchFamily="2" charset="-78"/>
                <a:sym typeface="Arial"/>
              </a:rPr>
              <a:t>،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Bold</a:t>
            </a:r>
            <a:r>
              <a:rPr lang="fa-IR" sz="2800" b="1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،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28</a:t>
            </a:r>
            <a:r>
              <a:rPr lang="fa-IR" sz="2800" b="1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)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B Titr" panose="00000700000000000000" pitchFamily="2" charset="-78"/>
              <a:sym typeface="Arial"/>
            </a:endParaRP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162EE15B-A6D8-29D4-C6F9-C8854645B7BE}"/>
              </a:ext>
            </a:extLst>
          </p:cNvPr>
          <p:cNvSpPr txBox="1"/>
          <p:nvPr/>
        </p:nvSpPr>
        <p:spPr>
          <a:xfrm>
            <a:off x="0" y="332883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Clr>
                <a:srgbClr val="000000"/>
              </a:buClr>
              <a:buFont typeface="Arial"/>
              <a:buNone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نام خانوادگی نویسنده اول،نام/نام خانوادگی نویسنده دوم، 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نام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 (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B Nazanin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،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22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)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…/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35EADECF-C837-C40B-36A1-213029F0992E}"/>
              </a:ext>
            </a:extLst>
          </p:cNvPr>
          <p:cNvSpPr txBox="1"/>
          <p:nvPr/>
        </p:nvSpPr>
        <p:spPr>
          <a:xfrm>
            <a:off x="0" y="4057578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Clr>
                <a:srgbClr val="000000"/>
              </a:buClr>
              <a:buFont typeface="Arial"/>
              <a:buNone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sym typeface="Arial"/>
              </a:rPr>
              <a:t>ارایه‌کننده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: نام خانوادگی، نام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 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(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B Nazanin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،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22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)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 </a:t>
            </a:r>
            <a:endParaRPr lang="en-US" sz="2200" b="1" dirty="0">
              <a:solidFill>
                <a:prstClr val="black"/>
              </a:solidFill>
              <a:latin typeface="Times New Roman" panose="02020603050405020304" pitchFamily="18" charset="0"/>
              <a:cs typeface="B Nazanin" panose="00000400000000000000" pitchFamily="2" charset="-78"/>
              <a:sym typeface="Arial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B7753781-4D22-7166-773A-65EE3A2E2A84}"/>
              </a:ext>
            </a:extLst>
          </p:cNvPr>
          <p:cNvSpPr txBox="1"/>
          <p:nvPr/>
        </p:nvSpPr>
        <p:spPr>
          <a:xfrm>
            <a:off x="0" y="4786322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Clr>
                <a:srgbClr val="000000"/>
              </a:buClr>
              <a:buFont typeface="Arial"/>
              <a:buNone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دانشگاه/سازمان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 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(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B Nazanin</a:t>
            </a:r>
            <a:r>
              <a:rPr lang="fa-IR" sz="2200" dirty="0">
                <a:solidFill>
                  <a:prstClr val="black"/>
                </a:solidFill>
                <a:latin typeface="Arial"/>
                <a:cs typeface="B Nazanin" panose="00000400000000000000" pitchFamily="2" charset="-78"/>
                <a:sym typeface="Arial"/>
              </a:rPr>
              <a:t>، 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22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  <a:sym typeface="Arial"/>
              </a:rPr>
              <a:t>)</a:t>
            </a:r>
            <a:r>
              <a:rPr lang="fa-IR" sz="2200" dirty="0">
                <a:solidFill>
                  <a:prstClr val="black"/>
                </a:solidFill>
                <a:latin typeface="Times New Roman" panose="02020603050405020304" pitchFamily="18" charset="0"/>
                <a:cs typeface="B Titr" panose="00000700000000000000" pitchFamily="2" charset="-78"/>
                <a:sym typeface="Arial"/>
              </a:rPr>
              <a:t> </a:t>
            </a:r>
            <a:endParaRPr lang="en-US" sz="2200" b="1" dirty="0">
              <a:solidFill>
                <a:prstClr val="black"/>
              </a:solidFill>
              <a:latin typeface="Times New Roman" panose="02020603050405020304" pitchFamily="18" charset="0"/>
              <a:cs typeface="B Nazanin" panose="00000400000000000000" pitchFamily="2" charset="-78"/>
              <a:sym typeface="Arial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C85AA232-400C-51F1-5743-E296E116BFED}"/>
              </a:ext>
            </a:extLst>
          </p:cNvPr>
          <p:cNvSpPr txBox="1"/>
          <p:nvPr/>
        </p:nvSpPr>
        <p:spPr>
          <a:xfrm>
            <a:off x="0" y="6443573"/>
            <a:ext cx="4126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Article’s Code in ICBME 202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xxxxxxxxxx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099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6E4D4409-450C-A049-2ABC-CCE865BE3BE6}"/>
              </a:ext>
            </a:extLst>
          </p:cNvPr>
          <p:cNvSpPr txBox="1"/>
          <p:nvPr/>
        </p:nvSpPr>
        <p:spPr>
          <a:xfrm>
            <a:off x="6014154" y="6478324"/>
            <a:ext cx="361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solidFill>
                  <a:srgbClr val="03195E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شماره صفحه/تعداد کل صفحات</a:t>
            </a:r>
            <a:endParaRPr lang="en-US" sz="1400" b="1" dirty="0">
              <a:solidFill>
                <a:srgbClr val="03195E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A80898-30BD-745E-8F6F-043008CC944A}"/>
              </a:ext>
            </a:extLst>
          </p:cNvPr>
          <p:cNvSpPr txBox="1"/>
          <p:nvPr/>
        </p:nvSpPr>
        <p:spPr>
          <a:xfrm>
            <a:off x="1159934" y="733666"/>
            <a:ext cx="7773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عنوان فارسی (</a:t>
            </a:r>
            <a:r>
              <a:rPr lang="en-US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B </a:t>
            </a:r>
            <a:r>
              <a:rPr lang="en-US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Nazanin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Bold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، 24)</a:t>
            </a:r>
            <a:endParaRPr lang="en-US" sz="24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1C54B-E35D-EC07-A679-CF8B9B276B63}"/>
              </a:ext>
            </a:extLst>
          </p:cNvPr>
          <p:cNvSpPr txBox="1"/>
          <p:nvPr/>
        </p:nvSpPr>
        <p:spPr>
          <a:xfrm>
            <a:off x="1159934" y="1322874"/>
            <a:ext cx="7588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متن فارسی (</a:t>
            </a:r>
            <a:r>
              <a:rPr lang="en-US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B </a:t>
            </a:r>
            <a:r>
              <a:rPr lang="en-US" sz="2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Nazanin</a:t>
            </a:r>
            <a:r>
              <a:rPr lang="fa-IR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، 20)</a:t>
            </a:r>
            <a:endParaRPr lang="en-US" sz="2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71AE2-5138-347B-4D89-D54EEBDB2752}"/>
              </a:ext>
            </a:extLst>
          </p:cNvPr>
          <p:cNvSpPr/>
          <p:nvPr/>
        </p:nvSpPr>
        <p:spPr>
          <a:xfrm>
            <a:off x="787789" y="2234868"/>
            <a:ext cx="8071679" cy="3552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لطفاً توجه شود:</a:t>
            </a:r>
          </a:p>
          <a:p>
            <a:pPr algn="just" rtl="1"/>
            <a:endParaRPr lang="fa-IR" sz="20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spcBef>
                <a:spcPts val="450"/>
              </a:spcBef>
            </a:pP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۱- تمامی </a:t>
            </a:r>
            <a:r>
              <a:rPr lang="fa-IR" sz="20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مواردی</a:t>
            </a: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که مرجع خاصی دارند با ارائه شماره مرجع (در این صورت فهرست مراجع در پایان </a:t>
            </a:r>
            <a:r>
              <a:rPr lang="fa-IR" sz="20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اسلایدها</a:t>
            </a: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0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می‌آید</a:t>
            </a: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 و یا زیرنویس مشخصات مرجع (در همان اسلاید) مشخص شوند.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spcBef>
                <a:spcPts val="450"/>
              </a:spcBef>
            </a:pP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۲- نوشتار تصاویر و جداول حداقل با </a:t>
            </a:r>
            <a:r>
              <a:rPr lang="fa-IR" sz="20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فونت</a:t>
            </a: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۱۸ باشد.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spcBef>
                <a:spcPts val="450"/>
              </a:spcBef>
            </a:pP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۳- حداکثر تعداد </a:t>
            </a:r>
            <a:r>
              <a:rPr lang="fa-IR" sz="2000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اسلایدها</a:t>
            </a: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۱۵ و حداقل آن ۱۲ عدد باشد.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spcBef>
                <a:spcPts val="450"/>
              </a:spcBef>
            </a:pP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۴- حداکثر زمان ارایه ۱۲ دقیقه و حداقل زمان ارائه ۱۰ دقیقه است. برای هر ارایه حداکثر ۳ دقیقه برای پرسش‌وپاسخ در نظر گرفته می‌شود.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spcBef>
                <a:spcPts val="450"/>
              </a:spcBef>
            </a:pPr>
            <a:r>
              <a:rPr lang="fa-IR" sz="20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۵- ارایه می‌تواند به زبان فارسی یا انگلیسی باشد، اما درصورتی‌که در جلسه مخاطب غیرایرانی (حضوری یا مجازی) وجود داشته باشد، پیشنهاد می‌شود حتی‌الامکان ارائه به زبان انگلیسی باشد.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99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40C7-2AFA-097D-A3CD-61B1639A7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8" y="457200"/>
            <a:ext cx="3979332" cy="1346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2B9B0-25FC-E2CC-4EC9-42FD2777B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7667" y="457200"/>
            <a:ext cx="3843866" cy="599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76C668-2869-AA5B-A1FE-6C47827D5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868" y="2057400"/>
            <a:ext cx="3979332" cy="381158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BE5C0C48-F284-6E99-BBBE-8E5767912800}"/>
              </a:ext>
            </a:extLst>
          </p:cNvPr>
          <p:cNvSpPr txBox="1"/>
          <p:nvPr/>
        </p:nvSpPr>
        <p:spPr>
          <a:xfrm>
            <a:off x="6014154" y="6478324"/>
            <a:ext cx="361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solidFill>
                  <a:srgbClr val="03195E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شماره صفحه/تعداد کل صفحات</a:t>
            </a:r>
            <a:endParaRPr lang="en-US" sz="1400" b="1" dirty="0">
              <a:solidFill>
                <a:srgbClr val="03195E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0941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4EF61-F5B9-F5D8-17A9-067F2BEA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9194E-17C2-BE3F-3F51-42313A061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AE8319D8-58AC-E9F8-9A8A-CAE2C0236389}"/>
              </a:ext>
            </a:extLst>
          </p:cNvPr>
          <p:cNvSpPr txBox="1"/>
          <p:nvPr/>
        </p:nvSpPr>
        <p:spPr>
          <a:xfrm>
            <a:off x="6014154" y="6478324"/>
            <a:ext cx="361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solidFill>
                  <a:srgbClr val="03195E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شماره صفحه/تعداد کل صفحات</a:t>
            </a:r>
            <a:endParaRPr lang="en-US" sz="1400" b="1" dirty="0">
              <a:solidFill>
                <a:srgbClr val="03195E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7502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E449F-4A9F-9AC9-EFF1-B9DFE3DE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457200"/>
            <a:ext cx="3872575" cy="125306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8271F-2DF3-EE8D-C6A8-0A80522AF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6933" y="457200"/>
            <a:ext cx="3725334" cy="54038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7FBBA-299E-8003-AD86-8B93DF710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2600" y="2057400"/>
            <a:ext cx="3872575" cy="38115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C4CB7F98-E558-00DE-7377-67B3564DA036}"/>
              </a:ext>
            </a:extLst>
          </p:cNvPr>
          <p:cNvSpPr txBox="1"/>
          <p:nvPr/>
        </p:nvSpPr>
        <p:spPr>
          <a:xfrm>
            <a:off x="6014154" y="6478324"/>
            <a:ext cx="361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شماره صفحه/تعداد کل صفحات</a:t>
            </a:r>
            <a:endParaRPr lang="en-US" sz="1400" b="1" dirty="0">
              <a:solidFill>
                <a:schemeClr val="bg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0132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226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2026-06-25T12:40:54Z</dcterms:created>
  <dcterms:modified xsi:type="dcterms:W3CDTF">2026-07-10T12:50:56Z</dcterms:modified>
</cp:coreProperties>
</file>